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37"/>
  </p:notesMasterIdLst>
  <p:sldIdLst>
    <p:sldId id="256" r:id="rId2"/>
    <p:sldId id="257" r:id="rId3"/>
    <p:sldId id="28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7" r:id="rId12"/>
    <p:sldId id="295" r:id="rId13"/>
    <p:sldId id="296" r:id="rId14"/>
    <p:sldId id="294" r:id="rId15"/>
    <p:sldId id="299" r:id="rId16"/>
    <p:sldId id="290" r:id="rId17"/>
    <p:sldId id="307" r:id="rId18"/>
    <p:sldId id="308" r:id="rId19"/>
    <p:sldId id="297" r:id="rId20"/>
    <p:sldId id="304" r:id="rId21"/>
    <p:sldId id="306" r:id="rId22"/>
    <p:sldId id="305" r:id="rId23"/>
    <p:sldId id="298" r:id="rId24"/>
    <p:sldId id="266" r:id="rId25"/>
    <p:sldId id="300" r:id="rId26"/>
    <p:sldId id="301" r:id="rId27"/>
    <p:sldId id="302" r:id="rId28"/>
    <p:sldId id="303" r:id="rId29"/>
    <p:sldId id="267" r:id="rId30"/>
    <p:sldId id="269" r:id="rId31"/>
    <p:sldId id="268" r:id="rId32"/>
    <p:sldId id="265" r:id="rId33"/>
    <p:sldId id="292" r:id="rId34"/>
    <p:sldId id="293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04"/>
    <p:restoredTop sz="94737"/>
  </p:normalViewPr>
  <p:slideViewPr>
    <p:cSldViewPr snapToGrid="0" snapToObjects="1">
      <p:cViewPr varScale="1">
        <p:scale>
          <a:sx n="86" d="100"/>
          <a:sy n="86" d="100"/>
        </p:scale>
        <p:origin x="24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FD0E8E-4126-2840-85B3-F977AF84EB65}" type="doc">
      <dgm:prSet loTypeId="urn:microsoft.com/office/officeart/2005/8/layout/funnel1" loCatId="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B46185-F43B-9D45-ADFA-5A5CD5CCEC6B}">
      <dgm:prSet phldrT="[Text]"/>
      <dgm:spPr/>
      <dgm:t>
        <a:bodyPr/>
        <a:lstStyle/>
        <a:p>
          <a:r>
            <a:rPr lang="en-US" dirty="0"/>
            <a:t>Bayesian Filter</a:t>
          </a:r>
        </a:p>
      </dgm:t>
    </dgm:pt>
    <dgm:pt modelId="{C517F003-3A24-F34C-A160-87C633AC3495}" type="parTrans" cxnId="{7B485863-57C1-1344-B065-86A42E0B1BA7}">
      <dgm:prSet/>
      <dgm:spPr/>
      <dgm:t>
        <a:bodyPr/>
        <a:lstStyle/>
        <a:p>
          <a:endParaRPr lang="en-US"/>
        </a:p>
      </dgm:t>
    </dgm:pt>
    <dgm:pt modelId="{AEF41D80-B8DF-ED40-B317-5745947A7B19}" type="sibTrans" cxnId="{7B485863-57C1-1344-B065-86A42E0B1BA7}">
      <dgm:prSet/>
      <dgm:spPr/>
      <dgm:t>
        <a:bodyPr/>
        <a:lstStyle/>
        <a:p>
          <a:endParaRPr lang="en-US"/>
        </a:p>
      </dgm:t>
    </dgm:pt>
    <dgm:pt modelId="{0490E2EF-5416-6B49-9FB1-F8120DA15DD4}">
      <dgm:prSet phldrT="[Text]"/>
      <dgm:spPr/>
      <dgm:t>
        <a:bodyPr/>
        <a:lstStyle/>
        <a:p>
          <a:r>
            <a:rPr lang="en-US" dirty="0"/>
            <a:t>A* Search</a:t>
          </a:r>
        </a:p>
      </dgm:t>
    </dgm:pt>
    <dgm:pt modelId="{A76CF783-6DA4-D544-9CF8-48BBC140BAD1}" type="parTrans" cxnId="{B863868D-E9A4-AA4C-AB4E-E1861A77799C}">
      <dgm:prSet/>
      <dgm:spPr/>
      <dgm:t>
        <a:bodyPr/>
        <a:lstStyle/>
        <a:p>
          <a:endParaRPr lang="en-US"/>
        </a:p>
      </dgm:t>
    </dgm:pt>
    <dgm:pt modelId="{C53AB5C3-3729-1543-BEDA-C2DD60DACE5B}" type="sibTrans" cxnId="{B863868D-E9A4-AA4C-AB4E-E1861A77799C}">
      <dgm:prSet/>
      <dgm:spPr/>
      <dgm:t>
        <a:bodyPr/>
        <a:lstStyle/>
        <a:p>
          <a:endParaRPr lang="en-US"/>
        </a:p>
      </dgm:t>
    </dgm:pt>
    <dgm:pt modelId="{0029FDD8-4C83-B94D-B61B-CCEB59ACF038}">
      <dgm:prSet phldrT="[Text]"/>
      <dgm:spPr/>
      <dgm:t>
        <a:bodyPr/>
        <a:lstStyle/>
        <a:p>
          <a:r>
            <a:rPr lang="en-US" dirty="0" err="1"/>
            <a:t>Colour</a:t>
          </a:r>
          <a:r>
            <a:rPr lang="en-US" dirty="0"/>
            <a:t> Co-ordinated Path Plan</a:t>
          </a:r>
        </a:p>
      </dgm:t>
    </dgm:pt>
    <dgm:pt modelId="{7F64E322-606E-8343-A4EA-0B016149505D}" type="parTrans" cxnId="{CC7475F7-06F8-8447-8797-566A38835958}">
      <dgm:prSet/>
      <dgm:spPr/>
      <dgm:t>
        <a:bodyPr/>
        <a:lstStyle/>
        <a:p>
          <a:endParaRPr lang="en-US"/>
        </a:p>
      </dgm:t>
    </dgm:pt>
    <dgm:pt modelId="{D9646CBE-C076-A040-ACF7-60FADFEB017A}" type="sibTrans" cxnId="{CC7475F7-06F8-8447-8797-566A38835958}">
      <dgm:prSet/>
      <dgm:spPr/>
      <dgm:t>
        <a:bodyPr/>
        <a:lstStyle/>
        <a:p>
          <a:endParaRPr lang="en-US"/>
        </a:p>
      </dgm:t>
    </dgm:pt>
    <dgm:pt modelId="{3464AB19-4A80-8546-B0EB-416F7408A6C1}">
      <dgm:prSet phldrT="[Text]"/>
      <dgm:spPr/>
      <dgm:t>
        <a:bodyPr/>
        <a:lstStyle/>
        <a:p>
          <a:r>
            <a:rPr lang="en-US" dirty="0"/>
            <a:t>Successful Iteration of Task 1-4</a:t>
          </a:r>
        </a:p>
      </dgm:t>
    </dgm:pt>
    <dgm:pt modelId="{215D95A4-3D8E-A64A-8FC7-93C63968BF19}" type="parTrans" cxnId="{3EE0F3AE-215B-3543-87E6-AEA98941D293}">
      <dgm:prSet/>
      <dgm:spPr/>
      <dgm:t>
        <a:bodyPr/>
        <a:lstStyle/>
        <a:p>
          <a:endParaRPr lang="en-US"/>
        </a:p>
      </dgm:t>
    </dgm:pt>
    <dgm:pt modelId="{A38EB9F0-BC00-0E4E-835C-3AD66CC43803}" type="sibTrans" cxnId="{3EE0F3AE-215B-3543-87E6-AEA98941D293}">
      <dgm:prSet/>
      <dgm:spPr/>
      <dgm:t>
        <a:bodyPr/>
        <a:lstStyle/>
        <a:p>
          <a:endParaRPr lang="en-US"/>
        </a:p>
      </dgm:t>
    </dgm:pt>
    <dgm:pt modelId="{A588E6C1-E603-BB4B-A3E7-89044100ED0E}" type="pres">
      <dgm:prSet presAssocID="{76FD0E8E-4126-2840-85B3-F977AF84EB6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D532A-9C34-014E-B81B-CE31143E34C8}" type="pres">
      <dgm:prSet presAssocID="{76FD0E8E-4126-2840-85B3-F977AF84EB65}" presName="ellipse" presStyleLbl="trBgShp" presStyleIdx="0" presStyleCnt="1"/>
      <dgm:spPr/>
      <dgm:t>
        <a:bodyPr/>
        <a:lstStyle/>
        <a:p>
          <a:endParaRPr lang="en-US"/>
        </a:p>
      </dgm:t>
    </dgm:pt>
    <dgm:pt modelId="{3827DED8-01D6-8647-B7B0-EAF86B3E3CB6}" type="pres">
      <dgm:prSet presAssocID="{76FD0E8E-4126-2840-85B3-F977AF84EB65}" presName="arrow1" presStyleLbl="fgShp" presStyleIdx="0" presStyleCnt="1"/>
      <dgm:spPr/>
      <dgm:t>
        <a:bodyPr/>
        <a:lstStyle/>
        <a:p>
          <a:endParaRPr lang="en-US"/>
        </a:p>
      </dgm:t>
    </dgm:pt>
    <dgm:pt modelId="{70E3124D-6C5B-8E46-ABDA-ED15DC7C98A4}" type="pres">
      <dgm:prSet presAssocID="{76FD0E8E-4126-2840-85B3-F977AF84EB6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B50DD-E2FC-9B4B-972F-FD490CA29F4D}" type="pres">
      <dgm:prSet presAssocID="{0490E2EF-5416-6B49-9FB1-F8120DA15DD4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9CB2D-20A6-9341-9548-E375A89B0F6A}" type="pres">
      <dgm:prSet presAssocID="{0029FDD8-4C83-B94D-B61B-CCEB59ACF038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4DC48-F864-1E49-8326-707B2F3AC1F7}" type="pres">
      <dgm:prSet presAssocID="{3464AB19-4A80-8546-B0EB-416F7408A6C1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DD577-9CD4-1047-AB8C-A8B07242D111}" type="pres">
      <dgm:prSet presAssocID="{76FD0E8E-4126-2840-85B3-F977AF84EB65}" presName="funnel" presStyleLbl="trAlignAcc1" presStyleIdx="0" presStyleCnt="1"/>
      <dgm:spPr/>
      <dgm:t>
        <a:bodyPr/>
        <a:lstStyle/>
        <a:p>
          <a:endParaRPr lang="en-US"/>
        </a:p>
      </dgm:t>
    </dgm:pt>
  </dgm:ptLst>
  <dgm:cxnLst>
    <dgm:cxn modelId="{B863868D-E9A4-AA4C-AB4E-E1861A77799C}" srcId="{76FD0E8E-4126-2840-85B3-F977AF84EB65}" destId="{0490E2EF-5416-6B49-9FB1-F8120DA15DD4}" srcOrd="1" destOrd="0" parTransId="{A76CF783-6DA4-D544-9CF8-48BBC140BAD1}" sibTransId="{C53AB5C3-3729-1543-BEDA-C2DD60DACE5B}"/>
    <dgm:cxn modelId="{CC7475F7-06F8-8447-8797-566A38835958}" srcId="{76FD0E8E-4126-2840-85B3-F977AF84EB65}" destId="{0029FDD8-4C83-B94D-B61B-CCEB59ACF038}" srcOrd="2" destOrd="0" parTransId="{7F64E322-606E-8343-A4EA-0B016149505D}" sibTransId="{D9646CBE-C076-A040-ACF7-60FADFEB017A}"/>
    <dgm:cxn modelId="{7B485863-57C1-1344-B065-86A42E0B1BA7}" srcId="{76FD0E8E-4126-2840-85B3-F977AF84EB65}" destId="{81B46185-F43B-9D45-ADFA-5A5CD5CCEC6B}" srcOrd="0" destOrd="0" parTransId="{C517F003-3A24-F34C-A160-87C633AC3495}" sibTransId="{AEF41D80-B8DF-ED40-B317-5745947A7B19}"/>
    <dgm:cxn modelId="{3B5056D4-5428-3B45-80E1-04C864D9F268}" type="presOf" srcId="{81B46185-F43B-9D45-ADFA-5A5CD5CCEC6B}" destId="{1694DC48-F864-1E49-8326-707B2F3AC1F7}" srcOrd="0" destOrd="0" presId="urn:microsoft.com/office/officeart/2005/8/layout/funnel1"/>
    <dgm:cxn modelId="{018E4952-4E0A-F14E-A733-BA73B3C97DB1}" type="presOf" srcId="{76FD0E8E-4126-2840-85B3-F977AF84EB65}" destId="{A588E6C1-E603-BB4B-A3E7-89044100ED0E}" srcOrd="0" destOrd="0" presId="urn:microsoft.com/office/officeart/2005/8/layout/funnel1"/>
    <dgm:cxn modelId="{A3F231A8-0417-3047-A5DC-5266B58B83DE}" type="presOf" srcId="{3464AB19-4A80-8546-B0EB-416F7408A6C1}" destId="{70E3124D-6C5B-8E46-ABDA-ED15DC7C98A4}" srcOrd="0" destOrd="0" presId="urn:microsoft.com/office/officeart/2005/8/layout/funnel1"/>
    <dgm:cxn modelId="{48907A3A-A373-D240-9F42-DBEE00B765E8}" type="presOf" srcId="{0490E2EF-5416-6B49-9FB1-F8120DA15DD4}" destId="{BB69CB2D-20A6-9341-9548-E375A89B0F6A}" srcOrd="0" destOrd="0" presId="urn:microsoft.com/office/officeart/2005/8/layout/funnel1"/>
    <dgm:cxn modelId="{02DF735A-41DD-1E4E-A8E1-A728E095B75B}" type="presOf" srcId="{0029FDD8-4C83-B94D-B61B-CCEB59ACF038}" destId="{E19B50DD-E2FC-9B4B-972F-FD490CA29F4D}" srcOrd="0" destOrd="0" presId="urn:microsoft.com/office/officeart/2005/8/layout/funnel1"/>
    <dgm:cxn modelId="{3EE0F3AE-215B-3543-87E6-AEA98941D293}" srcId="{76FD0E8E-4126-2840-85B3-F977AF84EB65}" destId="{3464AB19-4A80-8546-B0EB-416F7408A6C1}" srcOrd="3" destOrd="0" parTransId="{215D95A4-3D8E-A64A-8FC7-93C63968BF19}" sibTransId="{A38EB9F0-BC00-0E4E-835C-3AD66CC43803}"/>
    <dgm:cxn modelId="{1A370FA4-9B85-2241-991D-6B07D5434B07}" type="presParOf" srcId="{A588E6C1-E603-BB4B-A3E7-89044100ED0E}" destId="{2FED532A-9C34-014E-B81B-CE31143E34C8}" srcOrd="0" destOrd="0" presId="urn:microsoft.com/office/officeart/2005/8/layout/funnel1"/>
    <dgm:cxn modelId="{DCE7021F-6966-B04A-A378-F4B50A5B96CE}" type="presParOf" srcId="{A588E6C1-E603-BB4B-A3E7-89044100ED0E}" destId="{3827DED8-01D6-8647-B7B0-EAF86B3E3CB6}" srcOrd="1" destOrd="0" presId="urn:microsoft.com/office/officeart/2005/8/layout/funnel1"/>
    <dgm:cxn modelId="{3E11A6C8-8222-6347-975E-DF7D849BCAC4}" type="presParOf" srcId="{A588E6C1-E603-BB4B-A3E7-89044100ED0E}" destId="{70E3124D-6C5B-8E46-ABDA-ED15DC7C98A4}" srcOrd="2" destOrd="0" presId="urn:microsoft.com/office/officeart/2005/8/layout/funnel1"/>
    <dgm:cxn modelId="{F3E30F8F-0DC4-794B-9035-2BED50A38FF4}" type="presParOf" srcId="{A588E6C1-E603-BB4B-A3E7-89044100ED0E}" destId="{E19B50DD-E2FC-9B4B-972F-FD490CA29F4D}" srcOrd="3" destOrd="0" presId="urn:microsoft.com/office/officeart/2005/8/layout/funnel1"/>
    <dgm:cxn modelId="{8E374280-FF85-A645-85D5-85D7B9566D86}" type="presParOf" srcId="{A588E6C1-E603-BB4B-A3E7-89044100ED0E}" destId="{BB69CB2D-20A6-9341-9548-E375A89B0F6A}" srcOrd="4" destOrd="0" presId="urn:microsoft.com/office/officeart/2005/8/layout/funnel1"/>
    <dgm:cxn modelId="{81C33926-A162-664F-B970-765BAE0E723B}" type="presParOf" srcId="{A588E6C1-E603-BB4B-A3E7-89044100ED0E}" destId="{1694DC48-F864-1E49-8326-707B2F3AC1F7}" srcOrd="5" destOrd="0" presId="urn:microsoft.com/office/officeart/2005/8/layout/funnel1"/>
    <dgm:cxn modelId="{8FC36C6C-E7AE-2E49-A7A2-917F91784D78}" type="presParOf" srcId="{A588E6C1-E603-BB4B-A3E7-89044100ED0E}" destId="{060DD577-9CD4-1047-AB8C-A8B07242D11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D532A-9C34-014E-B81B-CE31143E34C8}">
      <dsp:nvSpPr>
        <dsp:cNvPr id="0" name=""/>
        <dsp:cNvSpPr/>
      </dsp:nvSpPr>
      <dsp:spPr>
        <a:xfrm>
          <a:off x="4074602" y="186235"/>
          <a:ext cx="3696053" cy="1283590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7DED8-01D6-8647-B7B0-EAF86B3E3CB6}">
      <dsp:nvSpPr>
        <dsp:cNvPr id="0" name=""/>
        <dsp:cNvSpPr/>
      </dsp:nvSpPr>
      <dsp:spPr>
        <a:xfrm>
          <a:off x="5570215" y="3329313"/>
          <a:ext cx="716289" cy="458425"/>
        </a:xfrm>
        <a:prstGeom prst="down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0E3124D-6C5B-8E46-ABDA-ED15DC7C98A4}">
      <dsp:nvSpPr>
        <dsp:cNvPr id="0" name=""/>
        <dsp:cNvSpPr/>
      </dsp:nvSpPr>
      <dsp:spPr>
        <a:xfrm>
          <a:off x="4209265" y="3696053"/>
          <a:ext cx="3438189" cy="859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Successful Iteration of Task 1-4</a:t>
          </a:r>
        </a:p>
      </dsp:txBody>
      <dsp:txXfrm>
        <a:off x="4209265" y="3696053"/>
        <a:ext cx="3438189" cy="859547"/>
      </dsp:txXfrm>
    </dsp:sp>
    <dsp:sp modelId="{E19B50DD-E2FC-9B4B-972F-FD490CA29F4D}">
      <dsp:nvSpPr>
        <dsp:cNvPr id="0" name=""/>
        <dsp:cNvSpPr/>
      </dsp:nvSpPr>
      <dsp:spPr>
        <a:xfrm>
          <a:off x="5418361" y="1568960"/>
          <a:ext cx="1289321" cy="128932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Colour</a:t>
          </a:r>
          <a:r>
            <a:rPr lang="en-US" sz="1600" kern="1200" dirty="0"/>
            <a:t> Co-ordinated Path Plan</a:t>
          </a:r>
        </a:p>
      </dsp:txBody>
      <dsp:txXfrm>
        <a:off x="5607178" y="1757777"/>
        <a:ext cx="911687" cy="911687"/>
      </dsp:txXfrm>
    </dsp:sp>
    <dsp:sp modelId="{BB69CB2D-20A6-9341-9548-E375A89B0F6A}">
      <dsp:nvSpPr>
        <dsp:cNvPr id="0" name=""/>
        <dsp:cNvSpPr/>
      </dsp:nvSpPr>
      <dsp:spPr>
        <a:xfrm>
          <a:off x="4495780" y="601683"/>
          <a:ext cx="1289321" cy="128932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A* Search</a:t>
          </a:r>
        </a:p>
      </dsp:txBody>
      <dsp:txXfrm>
        <a:off x="4684597" y="790500"/>
        <a:ext cx="911687" cy="911687"/>
      </dsp:txXfrm>
    </dsp:sp>
    <dsp:sp modelId="{1694DC48-F864-1E49-8326-707B2F3AC1F7}">
      <dsp:nvSpPr>
        <dsp:cNvPr id="0" name=""/>
        <dsp:cNvSpPr/>
      </dsp:nvSpPr>
      <dsp:spPr>
        <a:xfrm>
          <a:off x="5813753" y="289954"/>
          <a:ext cx="1289321" cy="1289321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Bayesian Filter</a:t>
          </a:r>
        </a:p>
      </dsp:txBody>
      <dsp:txXfrm>
        <a:off x="6002570" y="478771"/>
        <a:ext cx="911687" cy="911687"/>
      </dsp:txXfrm>
    </dsp:sp>
    <dsp:sp modelId="{060DD577-9CD4-1047-AB8C-A8B07242D111}">
      <dsp:nvSpPr>
        <dsp:cNvPr id="0" name=""/>
        <dsp:cNvSpPr/>
      </dsp:nvSpPr>
      <dsp:spPr>
        <a:xfrm>
          <a:off x="3922749" y="28651"/>
          <a:ext cx="4011221" cy="320897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1F8D-85D5-7A4C-A235-CF9D344E8DCD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EEFC1-80C2-364F-9743-0E094EC96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8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3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Robotics Group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</a:rPr>
              <a:t>Bayesian </a:t>
            </a:r>
            <a:r>
              <a:rPr lang="en-US" sz="2000" dirty="0" err="1">
                <a:solidFill>
                  <a:schemeClr val="accent1"/>
                </a:solidFill>
              </a:rPr>
              <a:t>Localisation</a:t>
            </a:r>
            <a:r>
              <a:rPr lang="en-US" sz="2000" dirty="0">
                <a:solidFill>
                  <a:schemeClr val="accent1"/>
                </a:solidFill>
              </a:rPr>
              <a:t> and A* </a:t>
            </a:r>
            <a:r>
              <a:rPr lang="en-US" sz="2000" dirty="0" smtClean="0">
                <a:solidFill>
                  <a:schemeClr val="accent1"/>
                </a:solidFill>
              </a:rPr>
              <a:t>Search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Jamie Slome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Jack Galvin</a:t>
            </a:r>
          </a:p>
          <a:p>
            <a:pPr algn="r"/>
            <a:r>
              <a:rPr lang="en-US" sz="2000" dirty="0" err="1">
                <a:solidFill>
                  <a:schemeClr val="accent1"/>
                </a:solidFill>
              </a:rPr>
              <a:t>Zehra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Punjwani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1737" y="2638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39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60134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Bayesian Localisation Pseudo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1723" y="802638"/>
            <a:ext cx="60436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lightValue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and </a:t>
            </a:r>
            <a:r>
              <a:rPr lang="en-US" sz="1600" dirty="0" err="1">
                <a:solidFill>
                  <a:srgbClr val="00B050"/>
                </a:solidFill>
              </a:rPr>
              <a:t>initialise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r>
              <a:rPr lang="en-US" sz="1600" dirty="0">
                <a:solidFill>
                  <a:srgbClr val="00B050"/>
                </a:solidFill>
              </a:rPr>
              <a:t/>
            </a:r>
            <a:br>
              <a:rPr lang="en-US" sz="1600" dirty="0">
                <a:solidFill>
                  <a:srgbClr val="00B050"/>
                </a:solidFill>
              </a:rPr>
            </a:b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for(item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each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1/size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while(true)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reading from sensor;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if(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==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at </a:t>
            </a:r>
            <a:r>
              <a:rPr lang="en-US" sz="1600" dirty="0">
                <a:solidFill>
                  <a:srgbClr val="00B050"/>
                </a:solidFill>
              </a:rPr>
              <a:t>index item)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</a:t>
            </a:r>
            <a:r>
              <a:rPr lang="en-US" sz="1600" dirty="0" err="1">
                <a:solidFill>
                  <a:srgbClr val="00B050"/>
                </a:solidFill>
              </a:rPr>
              <a:t>probSensorWorks</a:t>
            </a:r>
            <a:r>
              <a:rPr lang="en-US" sz="1600" dirty="0">
                <a:solidFill>
                  <a:srgbClr val="00B050"/>
                </a:solidFill>
              </a:rPr>
              <a:t>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1-probSensorWorks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1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5061" y="58845"/>
            <a:ext cx="670072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</a:t>
            </a:r>
            <a:r>
              <a:rPr lang="en-US" sz="1600" dirty="0">
                <a:solidFill>
                  <a:srgbClr val="00B050"/>
                </a:solidFill>
              </a:rPr>
              <a:t> -&gt; 0;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add </a:t>
            </a:r>
            <a:r>
              <a:rPr lang="en-US" sz="1600" dirty="0">
                <a:solidFill>
                  <a:srgbClr val="00B050"/>
                </a:solidFill>
              </a:rPr>
              <a:t>to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by each value at index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NORMALISE*/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=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/</a:t>
            </a:r>
            <a:r>
              <a:rPr lang="en-US" sz="1600" dirty="0" err="1" smtClean="0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 </a:t>
            </a: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err="1" smtClean="0">
                <a:solidFill>
                  <a:srgbClr val="00B050"/>
                </a:solidFill>
              </a:rPr>
              <a:t>moveForward</a:t>
            </a:r>
            <a:r>
              <a:rPr lang="en-US" sz="1600" dirty="0" smtClean="0">
                <a:solidFill>
                  <a:srgbClr val="00B050"/>
                </a:solidFill>
              </a:rPr>
              <a:t>(given </a:t>
            </a:r>
            <a:r>
              <a:rPr lang="en-US" sz="1600" dirty="0">
                <a:solidFill>
                  <a:srgbClr val="00B050"/>
                </a:solidFill>
              </a:rPr>
              <a:t>distance);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for(index, decrement from back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if(index </a:t>
            </a:r>
            <a:r>
              <a:rPr lang="en-US" sz="1600" dirty="0">
                <a:solidFill>
                  <a:srgbClr val="00B050"/>
                </a:solidFill>
              </a:rPr>
              <a:t>== 0) </a:t>
            </a:r>
            <a:r>
              <a:rPr lang="en-US" sz="1600" dirty="0" smtClean="0">
                <a:solidFill>
                  <a:srgbClr val="00B050"/>
                </a:solidFill>
              </a:rPr>
              <a:t>{ 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= </a:t>
            </a:r>
            <a:r>
              <a:rPr lang="en-US" sz="1600" dirty="0">
                <a:solidFill>
                  <a:srgbClr val="00B050"/>
                </a:solidFill>
              </a:rPr>
              <a:t>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</a:t>
            </a:r>
            <a:r>
              <a:rPr lang="en-US" sz="1600" dirty="0" smtClean="0">
                <a:solidFill>
                  <a:srgbClr val="00B050"/>
                </a:solidFill>
              </a:rPr>
              <a:t>1-probMotorWorks</a:t>
            </a:r>
            <a:r>
              <a:rPr lang="en-US" sz="1600" dirty="0">
                <a:solidFill>
                  <a:srgbClr val="00B050"/>
                </a:solidFill>
              </a:rPr>
              <a:t>);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(1-probMotorWorks) + index -1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* </a:t>
            </a:r>
            <a:r>
              <a:rPr lang="en-US" sz="1600" dirty="0" err="1">
                <a:solidFill>
                  <a:srgbClr val="00B050"/>
                </a:solidFill>
              </a:rPr>
              <a:t>probMotorWorks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/*SUM*/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-&gt; sum the total probabilities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93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1723" y="1289952"/>
            <a:ext cx="60436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/*NORMALISE</a:t>
            </a:r>
            <a:r>
              <a:rPr lang="en-US" sz="1600" dirty="0" smtClean="0">
                <a:solidFill>
                  <a:srgbClr val="00B050"/>
                </a:solidFill>
              </a:rPr>
              <a:t>*/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divide every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by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0;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maxInd</a:t>
            </a:r>
            <a:r>
              <a:rPr lang="en-US" sz="1600" dirty="0">
                <a:solidFill>
                  <a:srgbClr val="00B050"/>
                </a:solidFill>
              </a:rPr>
              <a:t> -&gt; 0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for(each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if(item </a:t>
            </a:r>
            <a:r>
              <a:rPr lang="en-US" sz="1600" dirty="0">
                <a:solidFill>
                  <a:srgbClr val="00B050"/>
                </a:solidFill>
              </a:rPr>
              <a:t>&gt; </a:t>
            </a:r>
            <a:r>
              <a:rPr lang="en-US" sz="1600" dirty="0" err="1">
                <a:solidFill>
                  <a:srgbClr val="00B050"/>
                </a:solidFill>
              </a:rPr>
              <a:t>maxValue</a:t>
            </a:r>
            <a:r>
              <a:rPr lang="en-US" sz="16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	</a:t>
            </a:r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item;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	</a:t>
            </a:r>
            <a:r>
              <a:rPr lang="en-US" sz="1600" dirty="0" err="1" smtClean="0">
                <a:solidFill>
                  <a:srgbClr val="00B050"/>
                </a:solidFill>
              </a:rPr>
              <a:t>maxInd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index of item;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if(</a:t>
            </a:r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&gt; 0.75)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stop </a:t>
            </a:r>
            <a:r>
              <a:rPr lang="en-US" sz="1600" dirty="0">
                <a:solidFill>
                  <a:srgbClr val="00B050"/>
                </a:solidFill>
              </a:rPr>
              <a:t>motors;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return </a:t>
            </a:r>
            <a:r>
              <a:rPr lang="en-US" sz="1600" dirty="0" err="1">
                <a:solidFill>
                  <a:srgbClr val="00B050"/>
                </a:solidFill>
              </a:rPr>
              <a:t>maxInd</a:t>
            </a:r>
            <a:r>
              <a:rPr lang="en-US" sz="1600" dirty="0">
                <a:solidFill>
                  <a:srgbClr val="00B050"/>
                </a:solidFill>
              </a:rPr>
              <a:t>*2.0;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75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latin typeface="+mj-lt"/>
                <a:ea typeface="+mj-ea"/>
                <a:cs typeface="+mj-cs"/>
              </a:rPr>
              <a:t>A* Search Pseudo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2704" y="0"/>
            <a:ext cx="64495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add </a:t>
            </a:r>
            <a:r>
              <a:rPr lang="en-US" sz="1400" dirty="0" err="1">
                <a:solidFill>
                  <a:srgbClr val="00B050"/>
                </a:solidFill>
              </a:rPr>
              <a:t>startNode</a:t>
            </a:r>
            <a:r>
              <a:rPr lang="en-US" sz="1400" dirty="0">
                <a:solidFill>
                  <a:srgbClr val="00B050"/>
                </a:solidFill>
              </a:rPr>
              <a:t> to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f.Set</a:t>
            </a:r>
            <a:r>
              <a:rPr lang="en-US" sz="1400" dirty="0">
                <a:solidFill>
                  <a:srgbClr val="00B050"/>
                </a:solidFill>
              </a:rPr>
              <a:t>(0)</a:t>
            </a: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while(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!empty)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node.lowestF</a:t>
            </a:r>
            <a:r>
              <a:rPr lang="en-US" sz="1400" dirty="0">
                <a:solidFill>
                  <a:srgbClr val="00B050"/>
                </a:solidFill>
              </a:rPr>
              <a:t>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q.remove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generateNeighbours</a:t>
            </a:r>
            <a:r>
              <a:rPr lang="en-US" sz="1400" dirty="0">
                <a:solidFill>
                  <a:srgbClr val="00B050"/>
                </a:solidFill>
              </a:rPr>
              <a:t> of q, </a:t>
            </a:r>
            <a:r>
              <a:rPr lang="en-US" sz="1400" dirty="0" err="1">
                <a:solidFill>
                  <a:srgbClr val="00B050"/>
                </a:solidFill>
              </a:rPr>
              <a:t>setParents</a:t>
            </a:r>
            <a:r>
              <a:rPr lang="en-US" sz="1400" dirty="0">
                <a:solidFill>
                  <a:srgbClr val="00B050"/>
                </a:solidFill>
              </a:rPr>
              <a:t> 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for(each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== goal)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return finished;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set </a:t>
            </a:r>
            <a:r>
              <a:rPr lang="en-US" sz="1400" dirty="0" err="1">
                <a:solidFill>
                  <a:srgbClr val="00B050"/>
                </a:solidFill>
              </a:rPr>
              <a:t>g,h,f</a:t>
            </a:r>
            <a:r>
              <a:rPr lang="en-US" sz="1400" dirty="0">
                <a:solidFill>
                  <a:srgbClr val="00B050"/>
                </a:solidFill>
              </a:rPr>
              <a:t> of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else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add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q -&gt;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451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 smtClean="0">
                <a:latin typeface="+mj-lt"/>
                <a:ea typeface="+mj-ea"/>
                <a:cs typeface="+mj-cs"/>
              </a:rPr>
              <a:t>Movement Translation Pseudo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8746" y="258900"/>
            <a:ext cx="644956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while(</a:t>
            </a:r>
            <a:r>
              <a:rPr lang="en-US" sz="1400" dirty="0" err="1">
                <a:solidFill>
                  <a:srgbClr val="00B050"/>
                </a:solidFill>
              </a:rPr>
              <a:t>current.hasNext</a:t>
            </a:r>
            <a:r>
              <a:rPr lang="en-US" sz="1400" dirty="0">
                <a:solidFill>
                  <a:srgbClr val="00B050"/>
                </a:solidFill>
              </a:rPr>
              <a:t>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for(node in list)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if((node + 1).</a:t>
            </a:r>
            <a:r>
              <a:rPr lang="en-US" sz="1400" dirty="0" err="1">
                <a:solidFill>
                  <a:srgbClr val="00B050"/>
                </a:solidFill>
              </a:rPr>
              <a:t>xPos</a:t>
            </a:r>
            <a:r>
              <a:rPr lang="en-US" sz="1400" dirty="0">
                <a:solidFill>
                  <a:srgbClr val="00B050"/>
                </a:solidFill>
              </a:rPr>
              <a:t> - (</a:t>
            </a:r>
            <a:r>
              <a:rPr lang="en-US" sz="1400" dirty="0" err="1">
                <a:solidFill>
                  <a:srgbClr val="00B050"/>
                </a:solidFill>
              </a:rPr>
              <a:t>current.xPos</a:t>
            </a:r>
            <a:r>
              <a:rPr lang="en-US" sz="1400" dirty="0">
                <a:solidFill>
                  <a:srgbClr val="00B050"/>
                </a:solidFill>
              </a:rPr>
              <a:t>) == 1 )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rotateRight</a:t>
            </a:r>
            <a:r>
              <a:rPr lang="en-US" sz="1400" dirty="0">
                <a:solidFill>
                  <a:srgbClr val="00B050"/>
                </a:solidFill>
              </a:rPr>
              <a:t>(90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north -&gt; </a:t>
            </a:r>
            <a:r>
              <a:rPr lang="en-US" sz="1400" dirty="0" err="1">
                <a:solidFill>
                  <a:srgbClr val="00B050"/>
                </a:solidFill>
              </a:rPr>
              <a:t>oldEast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east -&gt; </a:t>
            </a:r>
            <a:r>
              <a:rPr lang="en-US" sz="1400" dirty="0" err="1">
                <a:solidFill>
                  <a:srgbClr val="00B050"/>
                </a:solidFill>
              </a:rPr>
              <a:t>oldSouth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south -&gt; </a:t>
            </a:r>
            <a:r>
              <a:rPr lang="en-US" sz="1400" dirty="0" err="1">
                <a:solidFill>
                  <a:srgbClr val="00B050"/>
                </a:solidFill>
              </a:rPr>
              <a:t>oldWest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west -&gt; </a:t>
            </a:r>
            <a:r>
              <a:rPr lang="en-US" sz="1400" dirty="0" err="1">
                <a:solidFill>
                  <a:srgbClr val="00B050"/>
                </a:solidFill>
              </a:rPr>
              <a:t>oldNorth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xPos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current.xPos</a:t>
            </a:r>
            <a:r>
              <a:rPr lang="en-US" sz="1400" dirty="0">
                <a:solidFill>
                  <a:srgbClr val="00B050"/>
                </a:solidFill>
              </a:rPr>
              <a:t> == -1)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rotateLeft</a:t>
            </a:r>
            <a:r>
              <a:rPr lang="en-US" sz="1400" dirty="0">
                <a:solidFill>
                  <a:srgbClr val="00B050"/>
                </a:solidFill>
              </a:rPr>
              <a:t>(90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north -&gt; </a:t>
            </a:r>
            <a:r>
              <a:rPr lang="en-US" sz="1400" dirty="0" err="1">
                <a:solidFill>
                  <a:srgbClr val="00B050"/>
                </a:solidFill>
              </a:rPr>
              <a:t>oldWest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east -&gt; </a:t>
            </a:r>
            <a:r>
              <a:rPr lang="en-US" sz="1400" dirty="0" err="1">
                <a:solidFill>
                  <a:srgbClr val="00B050"/>
                </a:solidFill>
              </a:rPr>
              <a:t>oldNorth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south -&gt;</a:t>
            </a:r>
            <a:r>
              <a:rPr lang="en-US" sz="1400" dirty="0" err="1" smtClean="0">
                <a:solidFill>
                  <a:srgbClr val="00B050"/>
                </a:solidFill>
              </a:rPr>
              <a:t>oldEast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west -&gt; </a:t>
            </a:r>
            <a:r>
              <a:rPr lang="en-US" sz="1400" dirty="0" err="1">
                <a:solidFill>
                  <a:srgbClr val="00B050"/>
                </a:solidFill>
              </a:rPr>
              <a:t>oldSouth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  <a:r>
              <a:rPr lang="en-US" sz="1400" dirty="0" smtClean="0">
                <a:solidFill>
                  <a:srgbClr val="00B050"/>
                </a:solidFill>
              </a:rPr>
              <a:t>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yPos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current.yPos</a:t>
            </a:r>
            <a:r>
              <a:rPr lang="en-US" sz="1400" dirty="0">
                <a:solidFill>
                  <a:srgbClr val="00B050"/>
                </a:solidFill>
              </a:rPr>
              <a:t> == 1)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yPos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current.yPos</a:t>
            </a:r>
            <a:r>
              <a:rPr lang="en-US" sz="1400" dirty="0">
                <a:solidFill>
                  <a:srgbClr val="00B050"/>
                </a:solidFill>
              </a:rPr>
              <a:t> == -1)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moveBackward</a:t>
            </a:r>
            <a:r>
              <a:rPr lang="en-US" sz="1400" dirty="0">
                <a:solidFill>
                  <a:srgbClr val="00B050"/>
                </a:solidFill>
              </a:rPr>
              <a:t>(2);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48576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Evaluation of Hardware and </a:t>
            </a:r>
            <a:r>
              <a:rPr lang="en-US" sz="5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Software Design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41488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</a:t>
            </a:r>
          </a:p>
        </p:txBody>
      </p:sp>
      <p:sp>
        <p:nvSpPr>
          <p:cNvPr id="3" name="TextBox 2"/>
          <p:cNvSpPr txBox="1"/>
          <p:nvPr/>
        </p:nvSpPr>
        <p:spPr>
          <a:xfrm rot="20923674">
            <a:off x="1550085" y="1548292"/>
            <a:ext cx="265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Purpose-built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 rot="920909">
            <a:off x="7723562" y="1476722"/>
            <a:ext cx="307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Distribution of weight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 rot="756911">
            <a:off x="1606304" y="4639038"/>
            <a:ext cx="4350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Size of footprint </a:t>
            </a:r>
            <a:r>
              <a:rPr lang="mr-IN" sz="3200" dirty="0" smtClean="0"/>
              <a:t>–</a:t>
            </a:r>
            <a:r>
              <a:rPr lang="en-US" sz="3200" dirty="0" smtClean="0"/>
              <a:t> smaller?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20863133">
            <a:off x="7709215" y="4364736"/>
            <a:ext cx="2800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Cable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537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</a:t>
            </a:r>
          </a:p>
        </p:txBody>
      </p:sp>
      <p:sp>
        <p:nvSpPr>
          <p:cNvPr id="3" name="TextBox 2"/>
          <p:cNvSpPr txBox="1"/>
          <p:nvPr/>
        </p:nvSpPr>
        <p:spPr>
          <a:xfrm rot="20521573">
            <a:off x="914400" y="1390181"/>
            <a:ext cx="4297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Modularity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 rot="650569">
            <a:off x="7697670" y="1497902"/>
            <a:ext cx="289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Commenting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 rot="1033669">
            <a:off x="1227222" y="4763028"/>
            <a:ext cx="4213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Duplicated values?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20885968">
            <a:off x="7179172" y="4683500"/>
            <a:ext cx="3934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Versioning standards?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4063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Integrated System Testing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87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16280929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573"/>
            <a:ext cx="12192000" cy="1855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Integration System Testing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167926"/>
              </p:ext>
            </p:extLst>
          </p:nvPr>
        </p:nvGraphicFramePr>
        <p:xfrm>
          <a:off x="167640" y="2060386"/>
          <a:ext cx="11856720" cy="4584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512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-14906419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4"/>
            <a:ext cx="12338683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51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6312" y="487973"/>
            <a:ext cx="6252311" cy="36576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760" y="508229"/>
            <a:ext cx="6209110" cy="3632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Single Function Testing</a:t>
            </a:r>
          </a:p>
        </p:txBody>
      </p:sp>
    </p:spTree>
    <p:extLst>
      <p:ext uri="{BB962C8B-B14F-4D97-AF65-F5344CB8AC3E}">
        <p14:creationId xmlns:p14="http://schemas.microsoft.com/office/powerpoint/2010/main" val="9223524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1" r="15191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" b="2066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Single Function Testing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1515" y="1985238"/>
            <a:ext cx="6204984" cy="3973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Black-Box Testing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Testing for an appropriate light </a:t>
            </a:r>
            <a:r>
              <a:rPr lang="en-US" sz="2400" dirty="0" smtClean="0"/>
              <a:t>discretization </a:t>
            </a:r>
            <a:r>
              <a:rPr lang="en-US" sz="2400" dirty="0" smtClean="0"/>
              <a:t>value.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Testing for an appropriate threshold value to break the Bayesian filter method.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Reliability and Performance testing for entire system.</a:t>
            </a:r>
          </a:p>
        </p:txBody>
      </p:sp>
    </p:spTree>
    <p:extLst>
      <p:ext uri="{BB962C8B-B14F-4D97-AF65-F5344CB8AC3E}">
        <p14:creationId xmlns:p14="http://schemas.microsoft.com/office/powerpoint/2010/main" val="19498278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Team Management</a:t>
            </a:r>
          </a:p>
        </p:txBody>
      </p:sp>
    </p:spTree>
    <p:extLst>
      <p:ext uri="{BB962C8B-B14F-4D97-AF65-F5344CB8AC3E}">
        <p14:creationId xmlns:p14="http://schemas.microsoft.com/office/powerpoint/2010/main" val="3087372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r="10340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6" r="2" b="14965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0" r="10602" b="-3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Milestones and Main Tasks</a:t>
            </a:r>
          </a:p>
        </p:txBody>
      </p:sp>
    </p:spTree>
    <p:extLst>
      <p:ext uri="{BB962C8B-B14F-4D97-AF65-F5344CB8AC3E}">
        <p14:creationId xmlns:p14="http://schemas.microsoft.com/office/powerpoint/2010/main" val="1704282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1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35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60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1" t="37511" r="41254" b="8356"/>
          <a:stretch/>
        </p:blipFill>
        <p:spPr>
          <a:xfrm>
            <a:off x="829781" y="1212194"/>
            <a:ext cx="3698803" cy="4205011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3314699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Jamie </a:t>
            </a:r>
            <a:r>
              <a:rPr lang="en-US" sz="3200" dirty="0"/>
              <a:t>Slome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 designed initial build configuration and appropriately versioned hardware additions.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 designed and implemented smaller methods used to handle sensor data and revised Bayesian method.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 black-box testing for Bayesian filter, testing all possible probabilities.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688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1" b="28632"/>
          <a:stretch/>
        </p:blipFill>
        <p:spPr>
          <a:xfrm>
            <a:off x="4777316" y="885073"/>
            <a:ext cx="4709584" cy="4309245"/>
          </a:xfrm>
          <a:prstGeom prst="rect">
            <a:avLst/>
          </a:prstGeom>
        </p:spPr>
      </p:pic>
      <p:sp>
        <p:nvSpPr>
          <p:cNvPr id="1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BLU_Print_1.0.0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29748" y="182546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Ultrasound sensor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429748" y="255728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Gyroscope 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29748" y="310536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sensor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5850" y="514908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 sensor</a:t>
            </a:r>
          </a:p>
        </p:txBody>
      </p:sp>
    </p:spTree>
    <p:extLst>
      <p:ext uri="{BB962C8B-B14F-4D97-AF65-F5344CB8AC3E}">
        <p14:creationId xmlns:p14="http://schemas.microsoft.com/office/powerpoint/2010/main" val="15680076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9" t="22222" r="32063" b="8800"/>
          <a:stretch/>
        </p:blipFill>
        <p:spPr>
          <a:xfrm>
            <a:off x="829781" y="845239"/>
            <a:ext cx="3698803" cy="4949008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0" y="3319743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Jack Galvin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 assisted in the initial build of the robot and engineered updated builds to suit the changing requirements.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 Implemented A* Search and initial Bayesian method.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 Present and involved with light sensor readings and path planning tests.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205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5" t="23750" r="28628" b="17917"/>
          <a:stretch/>
        </p:blipFill>
        <p:spPr>
          <a:xfrm>
            <a:off x="829781" y="1549492"/>
            <a:ext cx="3698803" cy="3671905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0" y="3854869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Zehra Punjwani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 structurally engineered the robot and made symmetric frame to work upon. Cable management also covered.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 helped with implementation of Bayesian filter, pseudo code and diagrammatic break down.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 outlined testing environment for Bayesian filter and captured values correctly.</a:t>
            </a:r>
          </a:p>
        </p:txBody>
      </p:sp>
    </p:spTree>
    <p:extLst>
      <p:ext uri="{BB962C8B-B14F-4D97-AF65-F5344CB8AC3E}">
        <p14:creationId xmlns:p14="http://schemas.microsoft.com/office/powerpoint/2010/main" val="1055998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 and Comments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48133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8749" y="634270"/>
            <a:ext cx="5486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 1: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Task 2: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Task 3: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 4: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927533" y="6342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Localise</a:t>
            </a:r>
            <a:r>
              <a:rPr lang="en-US" dirty="0" smtClean="0"/>
              <a:t> robot with respect to a known line.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Apply Bayesian </a:t>
            </a:r>
            <a:r>
              <a:rPr lang="en-US" dirty="0" err="1" smtClean="0"/>
              <a:t>localisation</a:t>
            </a:r>
            <a:r>
              <a:rPr lang="en-US" dirty="0" smtClean="0"/>
              <a:t> to accurately determine the robot location.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5341" y="2007204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path from robot location to the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Find the shortest path to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Reach the goal location.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7533" y="3657137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Rotate towards the narrow path.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Move towards the end and read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Signal arrival by using touch sensor then play beep.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Manoeuvre</a:t>
            </a:r>
            <a:r>
              <a:rPr lang="en-US" dirty="0" smtClean="0"/>
              <a:t> out of the obstacle.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7533" y="53070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Based on </a:t>
            </a:r>
            <a:r>
              <a:rPr lang="en-US" dirty="0" err="1" smtClean="0"/>
              <a:t>colour</a:t>
            </a:r>
            <a:r>
              <a:rPr lang="en-US" dirty="0" smtClean="0"/>
              <a:t> of pad, position of obstacle is known.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a route back to starting point using this knowledge.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1128081"/>
            <a:ext cx="841858" cy="826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2813219"/>
            <a:ext cx="841858" cy="8269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4449223"/>
            <a:ext cx="841858" cy="826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5823466"/>
            <a:ext cx="841858" cy="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549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143"/>
            <a:ext cx="5756727" cy="3768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813" y="1157288"/>
            <a:ext cx="854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looked into other path planning methods such as potential field.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28772" y="1733709"/>
            <a:ext cx="814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 could have assigned members smaller tasks and thus improved the rigidity of the implementation.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0216" y="2637486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improved the efficiency of the code by refactoring and removing duplications.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2304" y="3444157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looked into the use of alternative hardware i.e. </a:t>
            </a:r>
            <a:r>
              <a:rPr lang="en-GB" b="1" dirty="0"/>
              <a:t>A</a:t>
            </a:r>
            <a:r>
              <a:rPr lang="en-GB" b="1" dirty="0" smtClean="0"/>
              <a:t>rduino, servo-motors, reliable sensors.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4516" y="4273914"/>
            <a:ext cx="7786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tested the software and hardware more intensely to prevent errors and issues occurring during the implementation stage. </a:t>
            </a:r>
          </a:p>
          <a:p>
            <a:r>
              <a:rPr lang="en-GB" b="1" dirty="0" smtClean="0"/>
              <a:t>This could have included: </a:t>
            </a:r>
            <a:r>
              <a:rPr lang="en-GB" b="1" dirty="0" smtClean="0"/>
              <a:t>regression testing (patches) </a:t>
            </a:r>
            <a:r>
              <a:rPr lang="en-GB" b="1" dirty="0" smtClean="0"/>
              <a:t>and recovery</a:t>
            </a:r>
          </a:p>
          <a:p>
            <a:r>
              <a:rPr lang="en-GB" b="1" dirty="0"/>
              <a:t>t</a:t>
            </a:r>
            <a:r>
              <a:rPr lang="en-GB" b="1" dirty="0" smtClean="0"/>
              <a:t>esting (system failures).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6063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205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" r="1" b="1597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EV3_Vers_1.0.0</a:t>
            </a:r>
          </a:p>
        </p:txBody>
      </p:sp>
    </p:spTree>
    <p:extLst>
      <p:ext uri="{BB962C8B-B14F-4D97-AF65-F5344CB8AC3E}">
        <p14:creationId xmlns:p14="http://schemas.microsoft.com/office/powerpoint/2010/main" val="1880758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180" y="807436"/>
            <a:ext cx="3997637" cy="2998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5183" y="807436"/>
            <a:ext cx="3997637" cy="2998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EV3_Vers_1.0.1</a:t>
            </a:r>
          </a:p>
        </p:txBody>
      </p:sp>
    </p:spTree>
    <p:extLst>
      <p:ext uri="{BB962C8B-B14F-4D97-AF65-F5344CB8AC3E}">
        <p14:creationId xmlns:p14="http://schemas.microsoft.com/office/powerpoint/2010/main" val="39872354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729" y="1340927"/>
            <a:ext cx="3433324" cy="1931244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EV3_Vers_1.1.0</a:t>
            </a:r>
          </a:p>
        </p:txBody>
      </p:sp>
    </p:spTree>
    <p:extLst>
      <p:ext uri="{BB962C8B-B14F-4D97-AF65-F5344CB8AC3E}">
        <p14:creationId xmlns:p14="http://schemas.microsoft.com/office/powerpoint/2010/main" val="922651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09" y="307731"/>
            <a:ext cx="2248670" cy="3997637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2" y="307731"/>
            <a:ext cx="2248670" cy="3997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46" y="307731"/>
            <a:ext cx="2248670" cy="3997637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20" y="330045"/>
            <a:ext cx="2248670" cy="3997637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EV3_Vers_1.1.1</a:t>
            </a:r>
          </a:p>
        </p:txBody>
      </p:sp>
    </p:spTree>
    <p:extLst>
      <p:ext uri="{BB962C8B-B14F-4D97-AF65-F5344CB8AC3E}">
        <p14:creationId xmlns:p14="http://schemas.microsoft.com/office/powerpoint/2010/main" val="1857145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r="1" b="11144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EV3_Vers_1.2.0</a:t>
            </a:r>
          </a:p>
        </p:txBody>
      </p:sp>
    </p:spTree>
    <p:extLst>
      <p:ext uri="{BB962C8B-B14F-4D97-AF65-F5344CB8AC3E}">
        <p14:creationId xmlns:p14="http://schemas.microsoft.com/office/powerpoint/2010/main" val="3793457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EV3_Vers_1.3.0</a:t>
            </a:r>
          </a:p>
        </p:txBody>
      </p:sp>
    </p:spTree>
    <p:extLst>
      <p:ext uri="{BB962C8B-B14F-4D97-AF65-F5344CB8AC3E}">
        <p14:creationId xmlns:p14="http://schemas.microsoft.com/office/powerpoint/2010/main" val="2043453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</TotalTime>
  <Words>591</Words>
  <Application>Microsoft Macintosh PowerPoint</Application>
  <PresentationFormat>Widescreen</PresentationFormat>
  <Paragraphs>230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Calibri Light</vt:lpstr>
      <vt:lpstr>Mangal</vt:lpstr>
      <vt:lpstr>Arial</vt:lpstr>
      <vt:lpstr>Office Theme</vt:lpstr>
      <vt:lpstr>Robotics Group Project</vt:lpstr>
      <vt:lpstr>Hardware Design</vt:lpstr>
      <vt:lpstr>BLU_Print_1.0.0</vt:lpstr>
      <vt:lpstr>EV3_Vers_1.0.0</vt:lpstr>
      <vt:lpstr>EV3_Vers_1.0.1</vt:lpstr>
      <vt:lpstr>EV3_Vers_1.1.0</vt:lpstr>
      <vt:lpstr>EV3_Vers_1.1.1</vt:lpstr>
      <vt:lpstr>EV3_Vers_1.2.0</vt:lpstr>
      <vt:lpstr>EV3_Vers_1.3.0</vt:lpstr>
      <vt:lpstr>Software Design</vt:lpstr>
      <vt:lpstr>Bayesian Localisation Pseudo Code</vt:lpstr>
      <vt:lpstr>Bayesian Localisation Pseudo Code Continued</vt:lpstr>
      <vt:lpstr>Bayesian Localisation Pseudo Code Continued</vt:lpstr>
      <vt:lpstr>A* Search Pseudo Code</vt:lpstr>
      <vt:lpstr>Movement Translation Pseudo Code</vt:lpstr>
      <vt:lpstr>Evaluation of Hardware and Software Design</vt:lpstr>
      <vt:lpstr>Hardware</vt:lpstr>
      <vt:lpstr>Software</vt:lpstr>
      <vt:lpstr>Integrated System Testing</vt:lpstr>
      <vt:lpstr>Integration System Testing</vt:lpstr>
      <vt:lpstr>PowerPoint Presentation</vt:lpstr>
      <vt:lpstr>Single Function Testing</vt:lpstr>
      <vt:lpstr>Single Function Testing</vt:lpstr>
      <vt:lpstr>Team Management</vt:lpstr>
      <vt:lpstr>Milestones and Main Tasks</vt:lpstr>
      <vt:lpstr>PowerPoint Presentation</vt:lpstr>
      <vt:lpstr>PowerPoint Presentation</vt:lpstr>
      <vt:lpstr>PowerPoint Presentation</vt:lpstr>
      <vt:lpstr>Jamie Slome</vt:lpstr>
      <vt:lpstr>Jack Galvin</vt:lpstr>
      <vt:lpstr>Zehra Punjwani</vt:lpstr>
      <vt:lpstr>Conclusion and Comments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Group Project</dc:title>
  <dc:creator>Slome, Jamie</dc:creator>
  <cp:lastModifiedBy>Slome, Jamie</cp:lastModifiedBy>
  <cp:revision>53</cp:revision>
  <dcterms:created xsi:type="dcterms:W3CDTF">2017-03-27T09:58:46Z</dcterms:created>
  <dcterms:modified xsi:type="dcterms:W3CDTF">2017-03-28T08:44:48Z</dcterms:modified>
</cp:coreProperties>
</file>